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91" r:id="rId4"/>
    <p:sldId id="290" r:id="rId5"/>
    <p:sldId id="297" r:id="rId6"/>
    <p:sldId id="298" r:id="rId7"/>
    <p:sldId id="299" r:id="rId8"/>
    <p:sldId id="300" r:id="rId9"/>
    <p:sldId id="301" r:id="rId10"/>
    <p:sldId id="292" r:id="rId11"/>
    <p:sldId id="293" r:id="rId12"/>
    <p:sldId id="305" r:id="rId13"/>
    <p:sldId id="304" r:id="rId14"/>
    <p:sldId id="306" r:id="rId15"/>
    <p:sldId id="307" r:id="rId16"/>
    <p:sldId id="308" r:id="rId17"/>
  </p:sldIdLst>
  <p:sldSz cx="18288000" cy="10287000"/>
  <p:notesSz cx="6858000" cy="9144000"/>
  <p:embeddedFontLst>
    <p:embeddedFont>
      <p:font typeface="Noto Serif Display Bold Bold" panose="020B0604020202020204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erif Display Medium" panose="020B0604020202020204"/>
      <p:regular r:id="rId24"/>
    </p:embeddedFont>
    <p:embeddedFont>
      <p:font typeface="Noto Serif Display Bold" panose="020B0604020202020204"/>
      <p:regular r:id="rId25"/>
    </p:embeddedFont>
    <p:embeddedFont>
      <p:font typeface="Cambria Math" panose="02040503050406030204" pitchFamily="18" charset="0"/>
      <p:regular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Aileron Regular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8639" autoAdjust="0"/>
  </p:normalViewPr>
  <p:slideViewPr>
    <p:cSldViewPr>
      <p:cViewPr varScale="1">
        <p:scale>
          <a:sx n="52" d="100"/>
          <a:sy n="52" d="100"/>
        </p:scale>
        <p:origin x="744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6C88E-644C-4E04-BEAE-F75031622D60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D99BE-FE2A-456E-9A3B-91C3AB8E5A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example, let us look at two modifications of the SIR model. In the first one, Lockdowns with different relaxations are shown (describe). In the second one…</a:t>
            </a:r>
          </a:p>
          <a:p>
            <a:r>
              <a:rPr lang="en-US" dirty="0"/>
              <a:t>ICMR: 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27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33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retail_and_recreation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grocery_and_pharmacy</a:t>
            </a:r>
            <a:r>
              <a:rPr lang="en-US" sz="18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 parks;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95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15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2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Probable reasons for failure of SIR and possible ways to incorporate these.</a:t>
            </a:r>
          </a:p>
          <a:p>
            <a:r>
              <a:rPr lang="en-US" dirty="0"/>
              <a:t>Population diffusion: Network models with hops.</a:t>
            </a:r>
          </a:p>
          <a:p>
            <a:r>
              <a:rPr lang="en-US" dirty="0"/>
              <a:t>Fear of virus: A separate quarantine block?</a:t>
            </a:r>
          </a:p>
          <a:p>
            <a:r>
              <a:rPr lang="en-US" dirty="0"/>
              <a:t>Inhomogeneity: Network with different pop densities.</a:t>
            </a:r>
          </a:p>
          <a:p>
            <a:r>
              <a:rPr lang="en-US" dirty="0"/>
              <a:t>Mutation: Using R_0 values for different variants explicitly?</a:t>
            </a:r>
          </a:p>
          <a:p>
            <a:r>
              <a:rPr lang="en-US" dirty="0"/>
              <a:t>Vaccination: Just kill S</a:t>
            </a:r>
          </a:p>
          <a:p>
            <a:r>
              <a:rPr lang="en-US" dirty="0"/>
              <a:t>Non-medical: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404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1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23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355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give </a:t>
            </a:r>
            <a:r>
              <a:rPr lang="en-US" dirty="0" err="1"/>
              <a:t>citiation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75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 assumption that waves are primarily caused by different variants. Clearly a bad assumption as waves are observed even in bacterial epidemics like plague.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D99BE-FE2A-456E-9A3B-91C3AB8E5AF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88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3BC78-93AA-4ED7-8CBD-BA4BD9B4DD89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7F16E-FCAF-4F3A-B867-F2C233464127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3F28-B51B-4339-8518-6EF811BD886B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E5BF-6C37-4848-AE97-488BB0536C3C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14A2-15C4-4ED1-B76D-91A661E1FAD6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A25-D8D0-4931-852B-02141849ECC0}" type="datetime1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CF67B-368A-4E7B-988E-DE36BCD70B1F}" type="datetime1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FB882-781D-425B-B409-2AD163ED565F}" type="datetime1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C455-3EC6-4E41-9732-47020897389A}" type="datetime1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AB7F4-320B-432B-A5A3-3DB982348681}" type="datetime1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F90F3-3C24-4AC7-844D-8C454CC12B95}" type="datetime1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44E91-62D8-4F86-ADF9-D727F8DEAF7A}" type="datetime1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1.  Geider, R. J.; et al. Global Change Biol. 2001, 7, 849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0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3507581"/>
            <a:ext cx="16154400" cy="3693319"/>
            <a:chOff x="-1186236" y="617481"/>
            <a:chExt cx="20258771" cy="4924426"/>
          </a:xfrm>
        </p:grpSpPr>
        <p:sp>
          <p:nvSpPr>
            <p:cNvPr id="3" name="TextBox 3"/>
            <p:cNvSpPr txBox="1"/>
            <p:nvPr/>
          </p:nvSpPr>
          <p:spPr>
            <a:xfrm>
              <a:off x="-1186236" y="617481"/>
              <a:ext cx="20258771" cy="4924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6600" dirty="0">
                  <a:solidFill>
                    <a:srgbClr val="03989E"/>
                  </a:solidFill>
                  <a:latin typeface="Noto Serif Display Bold Bold"/>
                </a:rPr>
                <a:t>Ideas on an </a:t>
              </a:r>
            </a:p>
            <a:p>
              <a:pPr algn="ctr"/>
              <a:r>
                <a:rPr lang="en-US" sz="6600" dirty="0">
                  <a:solidFill>
                    <a:srgbClr val="03989E"/>
                  </a:solidFill>
                  <a:latin typeface="Noto Serif Display Bold Bold"/>
                </a:rPr>
                <a:t>Epidemic Dynamics Model</a:t>
              </a:r>
            </a:p>
            <a:p>
              <a:r>
                <a:rPr lang="en-US" sz="3600" b="0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  <a:t/>
              </a:r>
              <a:br>
                <a:rPr lang="en-US" sz="3600" b="0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</a:br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  <a:p>
              <a:pPr algn="ctr"/>
              <a:endParaRPr lang="en-US" sz="3600" dirty="0">
                <a:solidFill>
                  <a:srgbClr val="03989E"/>
                </a:solidFill>
                <a:latin typeface="Noto Serif Display Bold Bol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4393181" y="3600949"/>
              <a:ext cx="8804648" cy="1641003"/>
            </a:xfrm>
            <a:prstGeom prst="rect">
              <a:avLst/>
            </a:prstGeom>
            <a:solidFill>
              <a:srgbClr val="D5EFED"/>
            </a:solidFill>
          </p:spPr>
          <p:txBody>
            <a:bodyPr/>
            <a:lstStyle/>
            <a:p>
              <a:pPr algn="ctr"/>
              <a:endParaRPr lang="en-IN" dirty="0"/>
            </a:p>
            <a:p>
              <a:pPr algn="ctr"/>
              <a:r>
                <a:rPr lang="en-IN" sz="2800" dirty="0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A presentation to </a:t>
              </a:r>
              <a:r>
                <a:rPr lang="en-IN" sz="2800" dirty="0" err="1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Dr.</a:t>
              </a:r>
              <a:r>
                <a:rPr lang="en-IN" sz="2800" dirty="0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 </a:t>
              </a:r>
              <a:r>
                <a:rPr lang="en-IN" sz="2800" dirty="0" err="1" smtClean="0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Supratim</a:t>
              </a:r>
              <a:r>
                <a:rPr lang="en-IN" sz="2800" dirty="0" smtClean="0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 </a:t>
              </a:r>
              <a:r>
                <a:rPr lang="en-IN" sz="2800" dirty="0" err="1" smtClean="0">
                  <a:solidFill>
                    <a:schemeClr val="tx2">
                      <a:lumMod val="75000"/>
                    </a:schemeClr>
                  </a:solidFill>
                  <a:latin typeface="3ds Condensed Light" panose="02000503020000020004" pitchFamily="2" charset="0"/>
                </a:rPr>
                <a:t>Sengupta</a:t>
              </a:r>
              <a:endParaRPr lang="en-IN" sz="2800" dirty="0">
                <a:solidFill>
                  <a:schemeClr val="tx2">
                    <a:lumMod val="75000"/>
                  </a:schemeClr>
                </a:solidFill>
                <a:latin typeface="3ds Condensed Light" panose="02000503020000020004" pitchFamily="2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7395962" y="9816385"/>
            <a:ext cx="3703026" cy="206951"/>
            <a:chOff x="0" y="0"/>
            <a:chExt cx="1022600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2050" name="Picture 2" descr="IISER Kolkata - Home">
            <a:extLst>
              <a:ext uri="{FF2B5EF4-FFF2-40B4-BE49-F238E27FC236}">
                <a16:creationId xmlns:a16="http://schemas.microsoft.com/office/drawing/2014/main" id="{3815D46C-E9B5-40D2-9B00-0C9349DD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8" y="141803"/>
            <a:ext cx="1118564" cy="117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184EAD3F-E74D-4F15-8AB2-5E48173063FC}"/>
              </a:ext>
            </a:extLst>
          </p:cNvPr>
          <p:cNvSpPr/>
          <p:nvPr/>
        </p:nvSpPr>
        <p:spPr>
          <a:xfrm>
            <a:off x="7696200" y="7200900"/>
            <a:ext cx="533400" cy="4572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Lowering infection counts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An attempt at modelling fear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7043730" y="5710029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6941" y="9321740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/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Introduction of a new compartment for “self quarantined (Q)”</a:t>
                </a:r>
              </a:p>
              <a:p>
                <a:pPr>
                  <a:lnSpc>
                    <a:spcPct val="150000"/>
                  </a:lnSpc>
                </a:pPr>
                <a:endParaRPr lang="en-US" sz="11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Using a fear function as simple as </a:t>
                </a: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gave symmetric waves, with the fear being 0 below a threshold infection count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𝑐𝑢𝑡𝑜𝑓𝑓</m:t>
                        </m:r>
                      </m:sub>
                    </m:sSub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). </a:t>
                </a:r>
              </a:p>
              <a:p>
                <a:pPr>
                  <a:lnSpc>
                    <a:spcPct val="150000"/>
                  </a:lnSpc>
                </a:pPr>
                <a:endParaRPr lang="en-US" sz="12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This could provide an explanation for the suppressed waves which SIR struggled with.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</p:txBody>
          </p:sp>
        </mc:Choice>
        <mc:Fallback xmlns=""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12FE9391-3D6D-46C1-B648-2D5A99A5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57" y="2929244"/>
                <a:ext cx="7753875" cy="6528390"/>
              </a:xfrm>
              <a:prstGeom prst="rect">
                <a:avLst/>
              </a:prstGeom>
              <a:blipFill>
                <a:blip r:embed="rId5"/>
                <a:stretch>
                  <a:fillRect l="-2594" r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log – I&amp;#39;m Thad.">
            <a:extLst>
              <a:ext uri="{FF2B5EF4-FFF2-40B4-BE49-F238E27FC236}">
                <a16:creationId xmlns:a16="http://schemas.microsoft.com/office/drawing/2014/main" id="{EDA22268-115F-4E80-B661-BAD55638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966" y="164089"/>
            <a:ext cx="8502034" cy="265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29AB8-CCE3-449C-A494-AFFC25D3E887}"/>
              </a:ext>
            </a:extLst>
          </p:cNvPr>
          <p:cNvSpPr txBox="1"/>
          <p:nvPr/>
        </p:nvSpPr>
        <p:spPr>
          <a:xfrm>
            <a:off x="10369439" y="2840005"/>
            <a:ext cx="1806104" cy="9243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Quarantined</a:t>
            </a:r>
          </a:p>
          <a:p>
            <a:pPr algn="ctr"/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1520D-5FE5-49D9-9695-F34F7B8A3588}"/>
              </a:ext>
            </a:extLst>
          </p:cNvPr>
          <p:cNvSpPr txBox="1"/>
          <p:nvPr/>
        </p:nvSpPr>
        <p:spPr>
          <a:xfrm>
            <a:off x="11001402" y="3945960"/>
            <a:ext cx="542178" cy="718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+mj-lt"/>
              </a:rPr>
              <a:t>Q</a:t>
            </a:r>
            <a:endParaRPr lang="en-US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CB4619-722B-4ECA-B273-412290C87789}"/>
                  </a:ext>
                </a:extLst>
              </p:cNvPr>
              <p:cNvSpPr txBox="1"/>
              <p:nvPr/>
            </p:nvSpPr>
            <p:spPr>
              <a:xfrm>
                <a:off x="9005455" y="1925709"/>
                <a:ext cx="1561022" cy="687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CB4619-722B-4ECA-B273-412290C87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455" y="1925709"/>
                <a:ext cx="1561022" cy="6877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E257C2-BC68-4B05-8E10-63FD46C77FF2}"/>
              </a:ext>
            </a:extLst>
          </p:cNvPr>
          <p:cNvGrpSpPr/>
          <p:nvPr/>
        </p:nvGrpSpPr>
        <p:grpSpPr>
          <a:xfrm>
            <a:off x="9462654" y="4817313"/>
            <a:ext cx="8592979" cy="5073876"/>
            <a:chOff x="10617632" y="4201423"/>
            <a:chExt cx="7658646" cy="44971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423727-D14B-4529-B8C9-457080870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4" t="11389" r="3044"/>
            <a:stretch/>
          </p:blipFill>
          <p:spPr>
            <a:xfrm>
              <a:off x="10617632" y="4201423"/>
              <a:ext cx="7658646" cy="41500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/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Fig: Active cases vs time (with fear, F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874AFA4-5F2C-42B4-9C6E-DD67EDAB5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70752" y="8289423"/>
                  <a:ext cx="4851768" cy="409193"/>
                </a:xfrm>
                <a:prstGeom prst="rect">
                  <a:avLst/>
                </a:prstGeom>
                <a:blipFill>
                  <a:blip r:embed="rId9"/>
                  <a:stretch>
                    <a:fillRect l="-1680" t="-10526" r="-784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Arrow Connector 17"/>
          <p:cNvCxnSpPr/>
          <p:nvPr/>
        </p:nvCxnSpPr>
        <p:spPr>
          <a:xfrm flipV="1">
            <a:off x="10820400" y="1865028"/>
            <a:ext cx="0" cy="896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87857" y="1856195"/>
            <a:ext cx="0" cy="9142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F86F32-4CF7-44C2-BE21-BB4DF05E164A}"/>
              </a:ext>
            </a:extLst>
          </p:cNvPr>
          <p:cNvGrpSpPr/>
          <p:nvPr/>
        </p:nvGrpSpPr>
        <p:grpSpPr>
          <a:xfrm>
            <a:off x="1861342" y="2101401"/>
            <a:ext cx="13445424" cy="6961057"/>
            <a:chOff x="2573687" y="2560188"/>
            <a:chExt cx="13445424" cy="6961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C0DE99-F541-4C2C-9221-253EEA9F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3687" y="2560188"/>
              <a:ext cx="13445424" cy="6961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7FEF23-719E-44E4-B73B-C22AEE812D11}"/>
                </a:ext>
              </a:extLst>
            </p:cNvPr>
            <p:cNvSpPr txBox="1"/>
            <p:nvPr/>
          </p:nvSpPr>
          <p:spPr>
            <a:xfrm>
              <a:off x="14630400" y="2705100"/>
              <a:ext cx="1236313" cy="609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How good is this fear</a:t>
            </a:r>
            <a:r>
              <a:rPr lang="en-US" sz="4800" b="0" i="0" dirty="0">
                <a:solidFill>
                  <a:srgbClr val="3D6664"/>
                </a:solidFill>
                <a:latin typeface="+mj-lt"/>
              </a:rPr>
              <a:t>?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Fitting for parameters with actual data: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/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 data first wave: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xxx</a:t>
                </a:r>
              </a:p>
              <a:p>
                <a:r>
                  <a:rPr lang="en-US" sz="2000" dirty="0"/>
                  <a:t>Actual data second wave: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</m:t>
                    </m:r>
                    <m:r>
                      <a:rPr lang="en-US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□□</m:t>
                    </m:r>
                  </m:oMath>
                </a14:m>
                <a:endParaRPr lang="en-US" sz="2000" dirty="0">
                  <a:solidFill>
                    <a:srgbClr val="FFC000"/>
                  </a:solidFill>
                </a:endParaRPr>
              </a:p>
              <a:p>
                <a:r>
                  <a:rPr lang="en-US" sz="2000" dirty="0"/>
                  <a:t>Fit for first wave: </a:t>
                </a:r>
                <a:r>
                  <a:rPr lang="en-US" sz="2000" dirty="0">
                    <a:solidFill>
                      <a:srgbClr val="7030A0"/>
                    </a:solidFill>
                  </a:rPr>
                  <a:t>+++</a:t>
                </a:r>
              </a:p>
              <a:p>
                <a:r>
                  <a:rPr lang="en-US" sz="2000" dirty="0"/>
                  <a:t>Fit for second wave: </a:t>
                </a:r>
                <a:r>
                  <a:rPr lang="en-US" sz="2000" dirty="0">
                    <a:solidFill>
                      <a:srgbClr val="00B0F0"/>
                    </a:solidFill>
                  </a:rPr>
                  <a:t>***</a:t>
                </a:r>
              </a:p>
              <a:p>
                <a:r>
                  <a:rPr lang="en-US" sz="2000" dirty="0"/>
                  <a:t>Fit for second wave using first wave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F0E33F"/>
                    </a:solidFill>
                  </a:rPr>
                  <a:t>▪▪▪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01" y="4528715"/>
                <a:ext cx="4641399" cy="1631216"/>
              </a:xfrm>
              <a:prstGeom prst="rect">
                <a:avLst/>
              </a:prstGeom>
              <a:blipFill>
                <a:blip r:embed="rId6"/>
                <a:stretch>
                  <a:fillRect l="-1312" t="-2247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/>
              <p:nvPr/>
            </p:nvSpPr>
            <p:spPr>
              <a:xfrm>
                <a:off x="3429000" y="3572157"/>
                <a:ext cx="4216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572157"/>
                <a:ext cx="421629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3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B60C8A-49FB-4498-BF0E-FA4D24F0BB64}"/>
              </a:ext>
            </a:extLst>
          </p:cNvPr>
          <p:cNvGrpSpPr/>
          <p:nvPr/>
        </p:nvGrpSpPr>
        <p:grpSpPr>
          <a:xfrm>
            <a:off x="31713" y="3055318"/>
            <a:ext cx="11585544" cy="5998700"/>
            <a:chOff x="31713" y="3055318"/>
            <a:chExt cx="11585544" cy="59987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FEF916-0047-4B74-BEB6-10B99A2DE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" t="8609" r="625" b="2794"/>
            <a:stretch/>
          </p:blipFill>
          <p:spPr>
            <a:xfrm>
              <a:off x="31713" y="3055318"/>
              <a:ext cx="11585544" cy="599870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BCA1E7-79AC-44B3-9193-A5DEBA992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400" y="6210300"/>
              <a:ext cx="9372600" cy="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Can this be realistic?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In search of a proper fear function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990600" y="2186106"/>
            <a:ext cx="7753875" cy="86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Google analytics provide a way forward.</a:t>
            </a:r>
          </a:p>
          <a:p>
            <a:pPr>
              <a:lnSpc>
                <a:spcPct val="150000"/>
              </a:lnSpc>
            </a:pPr>
            <a:endParaRPr lang="en-US" sz="1100" spc="56" dirty="0">
              <a:solidFill>
                <a:srgbClr val="3D6664"/>
              </a:solidFill>
              <a:latin typeface="Aileron Regular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C0ACF3-1F47-4F4F-86F1-FF890F5E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1324" y="316517"/>
            <a:ext cx="7926676" cy="19387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32FB-A062-465F-9C0B-B07650C8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283" y="4305300"/>
            <a:ext cx="6696075" cy="41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1F206FE3-D961-42D8-BAAF-563653BF1271}"/>
              </a:ext>
            </a:extLst>
          </p:cNvPr>
          <p:cNvGrpSpPr/>
          <p:nvPr/>
        </p:nvGrpSpPr>
        <p:grpSpPr>
          <a:xfrm rot="-5400000">
            <a:off x="8652883" y="6284409"/>
            <a:ext cx="5239807" cy="427794"/>
            <a:chOff x="0" y="0"/>
            <a:chExt cx="10226000" cy="571500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85342F6-B859-4FBB-A034-4A00ADC1EC83}"/>
                </a:ext>
              </a:extLst>
            </p:cNvPr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8634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Possible future directions: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Network model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142999" y="2257303"/>
            <a:ext cx="15666967" cy="2515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Using probability dependent discrete functions instead of continuous probability for hops.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Dealing with fractional population (especially relevant for pop&lt;1).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Generalize the model to nodes having arbitrary number of </a:t>
            </a:r>
            <a:r>
              <a:rPr lang="en-US" sz="2800" spc="56" dirty="0" err="1">
                <a:solidFill>
                  <a:srgbClr val="3D6664"/>
                </a:solidFill>
                <a:latin typeface="Aileron Regular"/>
              </a:rPr>
              <a:t>neighbours</a:t>
            </a: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Replicate the network map and population density for a state/country to fit the parameters.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6BCD5DD-4AFB-4C98-B61F-51FBA131E172}"/>
              </a:ext>
            </a:extLst>
          </p:cNvPr>
          <p:cNvSpPr txBox="1"/>
          <p:nvPr/>
        </p:nvSpPr>
        <p:spPr>
          <a:xfrm>
            <a:off x="1340095" y="5169767"/>
            <a:ext cx="13868328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Building a realistic fear function</a:t>
            </a: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0C3A2BD2-FFBF-4E70-85B6-32D1C191FEE7}"/>
              </a:ext>
            </a:extLst>
          </p:cNvPr>
          <p:cNvSpPr/>
          <p:nvPr/>
        </p:nvSpPr>
        <p:spPr>
          <a:xfrm>
            <a:off x="1340095" y="5834249"/>
            <a:ext cx="1047750" cy="147452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/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need to find the correlation between the google fear analog and the different factors it may depend upon -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i="1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𝑒𝑠𝑠𝑒𝑛𝑡𝑖𝑎𝑙𝑠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etc.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Fitting the resultant functional form should provide us with a decent estimate of the fear component. </a:t>
                </a:r>
              </a:p>
            </p:txBody>
          </p:sp>
        </mc:Choice>
        <mc:Fallback xmlns="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D06C5BC-D471-40FB-9D3A-36C86A7EB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8" y="6043018"/>
                <a:ext cx="16154401" cy="2450992"/>
              </a:xfrm>
              <a:prstGeom prst="rect">
                <a:avLst/>
              </a:prstGeom>
              <a:blipFill>
                <a:blip r:embed="rId5"/>
                <a:stretch>
                  <a:fillRect l="-1208" r="-1245" b="-7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6">
            <a:extLst>
              <a:ext uri="{FF2B5EF4-FFF2-40B4-BE49-F238E27FC236}">
                <a16:creationId xmlns:a16="http://schemas.microsoft.com/office/drawing/2014/main" id="{1315E484-CF86-4BA5-A887-3278D82C3240}"/>
              </a:ext>
            </a:extLst>
          </p:cNvPr>
          <p:cNvSpPr/>
          <p:nvPr/>
        </p:nvSpPr>
        <p:spPr>
          <a:xfrm>
            <a:off x="1362280" y="1889511"/>
            <a:ext cx="1047750" cy="147452"/>
          </a:xfrm>
          <a:prstGeom prst="rect">
            <a:avLst/>
          </a:prstGeom>
          <a:solidFill>
            <a:srgbClr val="D5EFED"/>
          </a:solidFill>
        </p:spPr>
      </p:sp>
    </p:spTree>
    <p:extLst>
      <p:ext uri="{BB962C8B-B14F-4D97-AF65-F5344CB8AC3E}">
        <p14:creationId xmlns:p14="http://schemas.microsoft.com/office/powerpoint/2010/main" val="17182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65AA59-7DE0-4494-A6BB-A219F9F404C4}"/>
              </a:ext>
            </a:extLst>
          </p:cNvPr>
          <p:cNvSpPr txBox="1"/>
          <p:nvPr/>
        </p:nvSpPr>
        <p:spPr>
          <a:xfrm>
            <a:off x="3962400" y="3619500"/>
            <a:ext cx="100458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Thank you!</a:t>
            </a: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B4A7528B-3F5B-4548-B749-AC3067D7C5EA}"/>
              </a:ext>
            </a:extLst>
          </p:cNvPr>
          <p:cNvSpPr/>
          <p:nvPr/>
        </p:nvSpPr>
        <p:spPr>
          <a:xfrm>
            <a:off x="-896284" y="-38100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E204895D-A965-4156-9512-BA6FE50C3DF8}"/>
              </a:ext>
            </a:extLst>
          </p:cNvPr>
          <p:cNvSpPr/>
          <p:nvPr/>
        </p:nvSpPr>
        <p:spPr>
          <a:xfrm>
            <a:off x="17239316" y="-38100"/>
            <a:ext cx="1810684" cy="10867165"/>
          </a:xfrm>
          <a:prstGeom prst="rect">
            <a:avLst/>
          </a:prstGeom>
          <a:solidFill>
            <a:srgbClr val="D5EFED"/>
          </a:solidFill>
        </p:spPr>
      </p:sp>
    </p:spTree>
    <p:extLst>
      <p:ext uri="{BB962C8B-B14F-4D97-AF65-F5344CB8AC3E}">
        <p14:creationId xmlns:p14="http://schemas.microsoft.com/office/powerpoint/2010/main" val="266772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79" y="3233183"/>
            <a:ext cx="12922277" cy="35342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8177" r="2706"/>
          <a:stretch/>
        </p:blipFill>
        <p:spPr>
          <a:xfrm>
            <a:off x="13182600" y="3086100"/>
            <a:ext cx="4779073" cy="5767847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6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7" name="TextBox 3"/>
          <p:cNvSpPr txBox="1"/>
          <p:nvPr/>
        </p:nvSpPr>
        <p:spPr>
          <a:xfrm>
            <a:off x="1295400" y="419100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 smtClean="0">
                <a:solidFill>
                  <a:srgbClr val="3D6664"/>
                </a:solidFill>
                <a:latin typeface="Noto Serif Display Bold"/>
              </a:rPr>
              <a:t>Appendix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295400" y="151255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 smtClean="0">
                <a:solidFill>
                  <a:srgbClr val="3D6664"/>
                </a:solidFill>
                <a:latin typeface="Noto Serif Display Medium"/>
              </a:rPr>
              <a:t>SEIR model differential equations</a:t>
            </a:r>
            <a:endParaRPr lang="en-US" sz="3400" spc="102" dirty="0">
              <a:solidFill>
                <a:srgbClr val="3D6664"/>
              </a:solidFill>
              <a:latin typeface="Noto Serif Displ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377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6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26" name="Picture 2" descr="http://0x0.st/-Ez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7145"/>
            <a:ext cx="14020800" cy="74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/>
              <p:nvPr/>
            </p:nvSpPr>
            <p:spPr>
              <a:xfrm>
                <a:off x="4343400" y="3619500"/>
                <a:ext cx="464139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 data first wave: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xxx</a:t>
                </a:r>
              </a:p>
              <a:p>
                <a:r>
                  <a:rPr lang="en-US" sz="2000" dirty="0"/>
                  <a:t>Actual data second wave: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</m:t>
                    </m:r>
                    <m:r>
                      <a:rPr lang="en-US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□□</m:t>
                    </m:r>
                  </m:oMath>
                </a14:m>
                <a:endParaRPr lang="en-US" sz="2000" dirty="0">
                  <a:solidFill>
                    <a:srgbClr val="FFC000"/>
                  </a:solidFill>
                </a:endParaRPr>
              </a:p>
              <a:p>
                <a:r>
                  <a:rPr lang="en-US" sz="2000" dirty="0"/>
                  <a:t>Fit for first wave: </a:t>
                </a:r>
                <a:r>
                  <a:rPr lang="en-US" sz="2000" dirty="0">
                    <a:solidFill>
                      <a:srgbClr val="7030A0"/>
                    </a:solidFill>
                  </a:rPr>
                  <a:t>+++</a:t>
                </a:r>
              </a:p>
              <a:p>
                <a:r>
                  <a:rPr lang="en-US" sz="2000" dirty="0"/>
                  <a:t>Fit for second wave: </a:t>
                </a:r>
                <a:r>
                  <a:rPr lang="en-US" sz="2000" dirty="0">
                    <a:solidFill>
                      <a:srgbClr val="00B0F0"/>
                    </a:solidFill>
                  </a:rPr>
                  <a:t>***</a:t>
                </a:r>
              </a:p>
              <a:p>
                <a:r>
                  <a:rPr lang="en-US" sz="2000" dirty="0"/>
                  <a:t>Fit for second wave using first wave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: </a:t>
                </a:r>
                <a:r>
                  <a:rPr lang="en-US" sz="2000" dirty="0">
                    <a:solidFill>
                      <a:srgbClr val="F0E33F"/>
                    </a:solidFill>
                  </a:rPr>
                  <a:t>▪▪▪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3B8B77-8A71-47EC-9CE7-FBC67D146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619500"/>
                <a:ext cx="4641399" cy="1631216"/>
              </a:xfrm>
              <a:prstGeom prst="rect">
                <a:avLst/>
              </a:prstGeom>
              <a:blipFill>
                <a:blip r:embed="rId6"/>
                <a:stretch>
                  <a:fillRect l="-1445" t="-2247" b="-59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/>
              <p:nvPr/>
            </p:nvSpPr>
            <p:spPr>
              <a:xfrm>
                <a:off x="3498399" y="2662942"/>
                <a:ext cx="4216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0F8666-481F-432D-BF07-ED7A828B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399" y="2662942"/>
                <a:ext cx="421629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3"/>
          <p:cNvSpPr txBox="1"/>
          <p:nvPr/>
        </p:nvSpPr>
        <p:spPr>
          <a:xfrm>
            <a:off x="1295400" y="419100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 smtClean="0">
                <a:solidFill>
                  <a:srgbClr val="3D6664"/>
                </a:solidFill>
                <a:latin typeface="Noto Serif Display Bold"/>
              </a:rPr>
              <a:t>Appendix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</p:spTree>
    <p:extLst>
      <p:ext uri="{BB962C8B-B14F-4D97-AF65-F5344CB8AC3E}">
        <p14:creationId xmlns:p14="http://schemas.microsoft.com/office/powerpoint/2010/main" val="374104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76400" y="876300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Motivation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83327" y="2011548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SEIRD models don’t work</a:t>
            </a:r>
          </a:p>
        </p:txBody>
      </p:sp>
      <p:sp>
        <p:nvSpPr>
          <p:cNvPr id="6" name="AutoShape 6"/>
          <p:cNvSpPr/>
          <p:nvPr/>
        </p:nvSpPr>
        <p:spPr>
          <a:xfrm>
            <a:off x="1741723" y="266278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8481132" y="553109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030020" y="9159626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14496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14E327-6993-45D3-9C0A-62FAE2FDC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314700"/>
            <a:ext cx="830949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23498-3042-418B-8492-11FBFDC91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369" y="1727367"/>
            <a:ext cx="6563641" cy="55729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4EC573-0F96-49FF-87C6-7471A6D4AA22}"/>
              </a:ext>
            </a:extLst>
          </p:cNvPr>
          <p:cNvSpPr txBox="1"/>
          <p:nvPr/>
        </p:nvSpPr>
        <p:spPr>
          <a:xfrm>
            <a:off x="1741723" y="8321075"/>
            <a:ext cx="766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Active cases vs time at various containment strengths: CESSI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BCEC5-F9DD-4F67-AA71-E0FD30565FF3}"/>
              </a:ext>
            </a:extLst>
          </p:cNvPr>
          <p:cNvSpPr txBox="1"/>
          <p:nvPr/>
        </p:nvSpPr>
        <p:spPr>
          <a:xfrm>
            <a:off x="12099106" y="7720911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Modelled daily cases with time: ICMR. </a:t>
            </a:r>
          </a:p>
          <a:p>
            <a:r>
              <a:rPr lang="en-US" sz="2400" dirty="0"/>
              <a:t>Comparatively low cases per wave achieved by fixing R</a:t>
            </a:r>
            <a:r>
              <a:rPr lang="en-US" sz="2400" baseline="-25000" dirty="0"/>
              <a:t>0</a:t>
            </a:r>
            <a:r>
              <a:rPr lang="en-US" sz="2400" dirty="0"/>
              <a:t> values.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77030" y="819717"/>
            <a:ext cx="9354579" cy="85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Questions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297812" y="2019300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14779137" y="5040024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0DD80-A947-46E1-A305-D968C165C4E0}"/>
              </a:ext>
            </a:extLst>
          </p:cNvPr>
          <p:cNvSpPr txBox="1"/>
          <p:nvPr/>
        </p:nvSpPr>
        <p:spPr>
          <a:xfrm>
            <a:off x="762000" y="2705100"/>
            <a:ext cx="152833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 some areas, it was seen that there was a relatively long area of pseudo linear increase in cases before a wave was triggered. What triggers a wave, and do some factors in this period of linearity affect this trigger. Is it some kind of an unstable equilibrium, and the waves inevitable?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 What parameters exactly define the time window and intensity of a wave. A few parameters seem to be obvious, but are clearly either non-exhaustive or haven’t been understood enough yet. For example human behavior, mutation, etc.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When and how does a pandemic end? - Becomes an endemic virus (flu), or there are no infections at all (MERS). What factors result in this difference?</a:t>
            </a: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spc="56" dirty="0">
              <a:solidFill>
                <a:srgbClr val="3D6664"/>
              </a:solidFill>
              <a:latin typeface="Aileron Regular"/>
            </a:endParaRPr>
          </a:p>
          <a:p>
            <a:pPr marL="914400" indent="-45720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Can we get an idea of the infection undercounting in the data from a mathematical model? </a:t>
            </a:r>
          </a:p>
        </p:txBody>
      </p:sp>
    </p:spTree>
    <p:extLst>
      <p:ext uri="{BB962C8B-B14F-4D97-AF65-F5344CB8AC3E}">
        <p14:creationId xmlns:p14="http://schemas.microsoft.com/office/powerpoint/2010/main" val="28679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650935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Would infection spread models work?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740143"/>
            <a:ext cx="9354579" cy="506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Let’s try to find out!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479707"/>
            <a:ext cx="1047750" cy="95780"/>
          </a:xfrm>
          <a:prstGeom prst="rect">
            <a:avLst/>
          </a:prstGeom>
          <a:solidFill>
            <a:srgbClr val="D5EFED"/>
          </a:solidFill>
        </p:spPr>
      </p:sp>
      <p:grpSp>
        <p:nvGrpSpPr>
          <p:cNvPr id="7" name="Group 7"/>
          <p:cNvGrpSpPr/>
          <p:nvPr/>
        </p:nvGrpSpPr>
        <p:grpSpPr>
          <a:xfrm rot="-5400000">
            <a:off x="9616587" y="5291335"/>
            <a:ext cx="3703026" cy="206951"/>
            <a:chOff x="0" y="0"/>
            <a:chExt cx="10226000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10226000" cy="69850"/>
            </a:xfrm>
            <a:custGeom>
              <a:avLst/>
              <a:gdLst/>
              <a:ahLst/>
              <a:cxnLst/>
              <a:rect l="l" t="t" r="r" b="b"/>
              <a:pathLst>
                <a:path w="10226000" h="69850">
                  <a:moveTo>
                    <a:pt x="99351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226000" y="69850"/>
                  </a:lnTo>
                  <a:lnTo>
                    <a:pt x="10226000" y="0"/>
                  </a:lnTo>
                  <a:close/>
                </a:path>
              </a:pathLst>
            </a:custGeom>
            <a:solidFill>
              <a:srgbClr val="3D6664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630650" y="9103043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2FE9391-3D6D-46C1-B648-2D5A99A5585F}"/>
              </a:ext>
            </a:extLst>
          </p:cNvPr>
          <p:cNvSpPr txBox="1"/>
          <p:nvPr/>
        </p:nvSpPr>
        <p:spPr>
          <a:xfrm>
            <a:off x="1283957" y="2809349"/>
            <a:ext cx="9866855" cy="5922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SIR model seems to perform well for some localized infections. Why does it fail for others?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spc="56" dirty="0">
              <a:solidFill>
                <a:srgbClr val="3D6664"/>
              </a:solidFill>
              <a:latin typeface="Aileron Regular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Let us think of a few factors that might cause this failure: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Population diffusion.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Fear of virus (privilege to stay home).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Inhomogeneity in population density.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Mutation and emergence of new active strains.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Medical intervention (Vaccination)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Non-medical intervention (Lockdowns, etc.)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5E21D-85BB-49DA-86FE-C17F65CD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1822936"/>
            <a:ext cx="56769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6" y="220738"/>
            <a:ext cx="13575043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spc="102" dirty="0">
                <a:solidFill>
                  <a:srgbClr val="3D6664"/>
                </a:solidFill>
                <a:latin typeface="Noto Serif Display Medium"/>
              </a:rPr>
              <a:t>Spatial inhomogeneity, diffusion and hops</a:t>
            </a:r>
            <a:endParaRPr lang="en-US" sz="4800" dirty="0">
              <a:solidFill>
                <a:srgbClr val="3D6664"/>
              </a:solidFill>
              <a:latin typeface="Noto Serif Display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Lattice model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333E3B2-EB3F-41B1-9D32-0C32D257794F}"/>
              </a:ext>
            </a:extLst>
          </p:cNvPr>
          <p:cNvSpPr txBox="1"/>
          <p:nvPr/>
        </p:nvSpPr>
        <p:spPr>
          <a:xfrm>
            <a:off x="1405764" y="2552701"/>
            <a:ext cx="15053436" cy="4454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Discretize the space into a lattice ,with each lattice point denoting one spatial element.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Thus, each node has its own set of differential equations.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We can define separate infection coefficients for intra and inter nodal infections, to account for the mobility rate.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Long distance travel can be modelled using hops between nodes.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56" dirty="0">
                <a:solidFill>
                  <a:srgbClr val="3D6664"/>
                </a:solidFill>
                <a:latin typeface="Aileron Regular"/>
              </a:rPr>
              <a:t>The master equation representing the entire population will be a sum over the individual nodal equations.</a:t>
            </a:r>
            <a:endParaRPr lang="en-US" sz="2800" spc="56" dirty="0">
              <a:solidFill>
                <a:srgbClr val="3D666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78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The equation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09967" y="9261532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A4BA1827-33F5-4763-89CB-43216E45F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9D7EB6DF-351C-4399-AC86-A7B3B94F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06AF1A41-B987-48DE-9896-3DE66C29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399" y="5295899"/>
            <a:ext cx="4394305" cy="43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/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infectives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SIR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parameters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density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hop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b="0" i="1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Diffusion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between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neighbouring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nodes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spc="56" dirty="0">
                    <a:solidFill>
                      <a:srgbClr val="3D6664"/>
                    </a:solidFill>
                    <a:latin typeface="+mj-lt"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 spc="56" dirty="0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population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node</m:t>
                    </m:r>
                    <m:r>
                      <a:rPr lang="en-US" sz="2800" b="0" i="0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5">
                <a:extLst>
                  <a:ext uri="{FF2B5EF4-FFF2-40B4-BE49-F238E27FC236}">
                    <a16:creationId xmlns:a16="http://schemas.microsoft.com/office/drawing/2014/main" id="{2333E3B2-EB3F-41B1-9D32-0C32D257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82" y="5293040"/>
                <a:ext cx="7679116" cy="3862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190893" y="3013348"/>
                <a:ext cx="159062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𝑖𝑚</m:t>
                                      </m:r>
                                    </m:sub>
                                  </m:s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93" y="3013348"/>
                <a:ext cx="15906214" cy="2391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/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𝐼𝑛𝑑𝑖𝑐𝑒𝑠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800" b="0" spc="56" dirty="0">
                  <a:solidFill>
                    <a:srgbClr val="3D6664"/>
                  </a:solidFill>
                  <a:latin typeface="+mj-lt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pc="56" dirty="0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: current node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: </a:t>
                </a:r>
                <a:r>
                  <a:rPr lang="en-US" sz="2800" spc="56" dirty="0" err="1">
                    <a:solidFill>
                      <a:srgbClr val="3D6664"/>
                    </a:solidFill>
                    <a:latin typeface="+mj-lt"/>
                  </a:rPr>
                  <a:t>Neighbours</a:t>
                </a:r>
                <a:r>
                  <a:rPr lang="en-US" sz="2800" spc="56" dirty="0">
                    <a:solidFill>
                      <a:srgbClr val="3D6664"/>
                    </a:solidFill>
                    <a:latin typeface="+mj-lt"/>
                  </a:rPr>
                  <a:t> of m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spc="56" dirty="0">
                  <a:solidFill>
                    <a:srgbClr val="3D666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5">
                <a:extLst>
                  <a:ext uri="{FF2B5EF4-FFF2-40B4-BE49-F238E27FC236}">
                    <a16:creationId xmlns:a16="http://schemas.microsoft.com/office/drawing/2014/main" id="{B2E05E36-D3CE-4798-95E9-4E7A41738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5323185"/>
                <a:ext cx="7679116" cy="25185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Blog – I&amp;#39;m Thad.">
            <a:extLst>
              <a:ext uri="{FF2B5EF4-FFF2-40B4-BE49-F238E27FC236}">
                <a16:creationId xmlns:a16="http://schemas.microsoft.com/office/drawing/2014/main" id="{30CD9188-302B-44B1-B070-B56EC1D2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65734"/>
            <a:ext cx="6872794" cy="2148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767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Some simplifications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/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(#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sz="4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054B0F-CC42-4389-91D0-03E6B093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741" y="7084286"/>
                <a:ext cx="15449614" cy="2391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/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Population is constant (N) for all nodes (however,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spc="56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m:rPr>
                        <m:lit/>
                      </m:rP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sty m:val="p"/>
                      </m:rP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are different).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Diffusion factor, </a:t>
                </a: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spc="56" dirty="0">
                  <a:solidFill>
                    <a:srgbClr val="3D6664"/>
                  </a:solidFill>
                  <a:latin typeface="Aileron Regular"/>
                </a:endParaRP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Probabilities are constant,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pc="56" smtClean="0">
                            <a:solidFill>
                              <a:srgbClr val="3D6664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pc="56" smtClean="0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Total population is constant.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We use a square lattice.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spc="56">
                        <a:solidFill>
                          <a:srgbClr val="3D6664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spc="56" dirty="0">
                    <a:solidFill>
                      <a:srgbClr val="3D6664"/>
                    </a:solidFill>
                    <a:latin typeface="Aileron Regular"/>
                  </a:rPr>
                  <a:t> is a sum of multiple 2D gaussians with different heights.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C413AA-BC25-4104-A786-67A344174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55" y="2529194"/>
                <a:ext cx="15233137" cy="3891322"/>
              </a:xfrm>
              <a:prstGeom prst="rect">
                <a:avLst/>
              </a:prstGeom>
              <a:blipFill>
                <a:blip r:embed="rId6"/>
                <a:stretch>
                  <a:fillRect l="-72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3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pen Boundary conditions">
            <a:hlinkClick r:id="" action="ppaction://media"/>
            <a:extLst>
              <a:ext uri="{FF2B5EF4-FFF2-40B4-BE49-F238E27FC236}">
                <a16:creationId xmlns:a16="http://schemas.microsoft.com/office/drawing/2014/main" id="{8DAA134F-01E3-4459-B270-B42B2AF13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376994" y="2166691"/>
            <a:ext cx="12406748" cy="82671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(Without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267801" y="175778"/>
            <a:ext cx="3557517" cy="3086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384444-F9D2-40C7-9EE5-07E2D82CD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88839"/>
            <a:ext cx="7086600" cy="4404133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3DBD4647-DC47-4CCE-A290-F844F93452FB}"/>
              </a:ext>
            </a:extLst>
          </p:cNvPr>
          <p:cNvSpPr txBox="1"/>
          <p:nvPr/>
        </p:nvSpPr>
        <p:spPr>
          <a:xfrm>
            <a:off x="10212218" y="8630666"/>
            <a:ext cx="7203423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9446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 Boundary conditions_trans">
            <a:hlinkClick r:id="" action="ppaction://media"/>
            <a:extLst>
              <a:ext uri="{FF2B5EF4-FFF2-40B4-BE49-F238E27FC236}">
                <a16:creationId xmlns:a16="http://schemas.microsoft.com/office/drawing/2014/main" id="{A75D4F70-3920-4A41-BACE-88016B394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29465" y="1815625"/>
            <a:ext cx="12707065" cy="84713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3957" y="220738"/>
            <a:ext cx="12406748" cy="85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4800" dirty="0">
                <a:solidFill>
                  <a:srgbClr val="3D6664"/>
                </a:solidFill>
                <a:latin typeface="Noto Serif Display Bold"/>
              </a:rPr>
              <a:t>Lattice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0095" y="1309946"/>
            <a:ext cx="14204705" cy="506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400" spc="102" dirty="0">
                <a:solidFill>
                  <a:srgbClr val="3D6664"/>
                </a:solidFill>
                <a:latin typeface="Noto Serif Display Medium"/>
              </a:rPr>
              <a:t>Preliminary result animations (With hops) </a:t>
            </a:r>
          </a:p>
        </p:txBody>
      </p:sp>
      <p:sp>
        <p:nvSpPr>
          <p:cNvPr id="6" name="AutoShape 6"/>
          <p:cNvSpPr/>
          <p:nvPr/>
        </p:nvSpPr>
        <p:spPr>
          <a:xfrm>
            <a:off x="1340095" y="2006874"/>
            <a:ext cx="1047750" cy="95780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449800" y="9670951"/>
            <a:ext cx="628650" cy="62865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-1400642" y="-433296"/>
            <a:ext cx="1810684" cy="10867165"/>
          </a:xfrm>
          <a:prstGeom prst="rect">
            <a:avLst/>
          </a:prstGeom>
          <a:solidFill>
            <a:srgbClr val="D5EFED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B6933-E3EB-473E-BA63-72D52DD028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2495" r="7270" b="-2495"/>
          <a:stretch/>
        </p:blipFill>
        <p:spPr>
          <a:xfrm>
            <a:off x="14478000" y="-89279"/>
            <a:ext cx="3810000" cy="330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0429E-4CF8-4F55-9072-FEE65029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213" y="3321033"/>
            <a:ext cx="8497237" cy="526828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05175E0A-A120-4E15-9DBA-02CF3AE05ED5}"/>
              </a:ext>
            </a:extLst>
          </p:cNvPr>
          <p:cNvSpPr txBox="1"/>
          <p:nvPr/>
        </p:nvSpPr>
        <p:spPr>
          <a:xfrm>
            <a:off x="10601325" y="8961230"/>
            <a:ext cx="7162800" cy="1040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spc="56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Note: Lattices in the animation do not represent areas. They  differ in their population densities</a:t>
            </a:r>
          </a:p>
        </p:txBody>
      </p:sp>
    </p:spTree>
    <p:extLst>
      <p:ext uri="{BB962C8B-B14F-4D97-AF65-F5344CB8AC3E}">
        <p14:creationId xmlns:p14="http://schemas.microsoft.com/office/powerpoint/2010/main" val="14634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7902</TotalTime>
  <Words>1316</Words>
  <Application>Microsoft Office PowerPoint</Application>
  <PresentationFormat>Custom</PresentationFormat>
  <Paragraphs>134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Noto Serif Display Bold Bold</vt:lpstr>
      <vt:lpstr>Calibri</vt:lpstr>
      <vt:lpstr>Noto Serif Display Medium</vt:lpstr>
      <vt:lpstr>Noto Serif Display Bold</vt:lpstr>
      <vt:lpstr>Wingdings</vt:lpstr>
      <vt:lpstr>Arial</vt:lpstr>
      <vt:lpstr>Cambria Math</vt:lpstr>
      <vt:lpstr>Roboto</vt:lpstr>
      <vt:lpstr>3ds Condensed Light</vt:lpstr>
      <vt:lpstr>Aileron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Bio-inspired catalysis: Learning from eons.</dc:title>
  <dc:creator>Ravi Agarwal</dc:creator>
  <cp:lastModifiedBy>Tanisha Agarwal</cp:lastModifiedBy>
  <cp:revision>147</cp:revision>
  <dcterms:created xsi:type="dcterms:W3CDTF">2006-08-16T00:00:00Z</dcterms:created>
  <dcterms:modified xsi:type="dcterms:W3CDTF">2021-10-08T07:15:02Z</dcterms:modified>
  <dc:identifier>DAETZiNBbns</dc:identifier>
</cp:coreProperties>
</file>